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324" r:id="rId3"/>
    <p:sldId id="371" r:id="rId4"/>
    <p:sldId id="372" r:id="rId5"/>
    <p:sldId id="374" r:id="rId6"/>
    <p:sldId id="370" r:id="rId7"/>
    <p:sldId id="332" r:id="rId8"/>
    <p:sldId id="343" r:id="rId9"/>
    <p:sldId id="344" r:id="rId10"/>
    <p:sldId id="369" r:id="rId11"/>
    <p:sldId id="378" r:id="rId12"/>
    <p:sldId id="352" r:id="rId13"/>
    <p:sldId id="364" r:id="rId14"/>
    <p:sldId id="336" r:id="rId15"/>
    <p:sldId id="379" r:id="rId16"/>
    <p:sldId id="381" r:id="rId17"/>
    <p:sldId id="382" r:id="rId18"/>
    <p:sldId id="334" r:id="rId19"/>
    <p:sldId id="337" r:id="rId20"/>
    <p:sldId id="338" r:id="rId21"/>
    <p:sldId id="339" r:id="rId22"/>
    <p:sldId id="356" r:id="rId23"/>
    <p:sldId id="375" r:id="rId24"/>
    <p:sldId id="383" r:id="rId25"/>
    <p:sldId id="342" r:id="rId26"/>
  </p:sldIdLst>
  <p:sldSz cx="9144000" cy="6858000" type="screen4x3"/>
  <p:notesSz cx="6797675" cy="9926638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סגנון ביניים 1 - הדגשה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סגנון בהיר 1 - הדגשה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סגנון בהיר 2 - הדגשה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164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1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1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B014EC-F4F5-4624-94F3-8319B210D175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30" tIns="45716" rIns="91430" bIns="45716" rtlCol="1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30" tIns="45716" rIns="91430" bIns="45716" rtlCol="1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0941A7-80CF-41A1-B170-623756DE69A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1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1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086B26-4061-46C4-B133-FD6888811BB0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1" anchor="ctr"/>
          <a:lstStyle/>
          <a:p>
            <a:pPr lvl="0"/>
            <a:endParaRPr lang="he-IL" noProof="0" smtClean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0" tIns="45716" rIns="91430" bIns="45716" rtlCol="1">
            <a:normAutofit/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30" tIns="45716" rIns="91430" bIns="45716" rtlCol="1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30" tIns="45716" rIns="91430" bIns="45716" rtlCol="1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DB9F01-2163-47D4-8E6C-780BE8EF268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smtClean="0"/>
          </a:p>
        </p:txBody>
      </p:sp>
      <p:sp>
        <p:nvSpPr>
          <p:cNvPr id="3072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EF39D0-5B40-406E-9322-8928FBE25708}" type="slidenum">
              <a:rPr lang="he-IL" smtClean="0">
                <a:latin typeface="Arial" charset="0"/>
                <a:cs typeface="Arial" charset="0"/>
              </a:rPr>
              <a:pPr/>
              <a:t>12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smtClean="0"/>
          </a:p>
        </p:txBody>
      </p:sp>
      <p:sp>
        <p:nvSpPr>
          <p:cNvPr id="3174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A3432-6D0E-47FC-B600-48D0543A7079}" type="slidenum">
              <a:rPr lang="he-IL" smtClean="0">
                <a:latin typeface="Arial" charset="0"/>
                <a:cs typeface="Arial" charset="0"/>
              </a:rPr>
              <a:pPr/>
              <a:t>13</a:t>
            </a:fld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1C51-C2DD-4557-B2BE-834DBE159C24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8AF39-64D1-4178-A41C-FEB7B8D4A7E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5A13B-E6D7-4112-B57B-24665DC00EBD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FF79F-80BC-464E-B053-E537DAF1FE1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2209D-0820-4798-A0BF-98972C9A81E7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F7DF6-C5B1-4A8F-B009-D9B182B7EB3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74E2C-7BB9-4EF3-B782-8AA0A60264C5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B173-37E6-42B3-A3EA-A91F7077514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BF22-3380-480C-B1ED-BD9F1A047934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ABBF7-96C3-4491-98A1-90575EA7765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EB23-6987-43D6-AB17-7594D3B811B8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9D35-5B6D-45EB-BA2B-D5C433BEED8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70A-501D-4183-9B2D-49CBA00E24D1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AB26E-11B1-415C-B2D5-04BA511FD70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6CFE-BFEA-4193-80AB-5A4CB54B9552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60228-7C3C-47BE-98B9-78FC2E94C2B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99022-DC78-49B6-B082-0AEAC65F861B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A2205-24DF-49F9-9C48-2A1893FEC15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DEC92-247E-4C70-ACAC-C47B4524862B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9AC5A-79AF-49E9-BA91-B668F2A77E1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F7C7E-2F1A-47E4-9331-6CBA65E1DAC6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F16EB-BC07-4E1D-854C-0648993B8CC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8EB0B5-C285-4F9F-8725-375E3F1AA89B}" type="datetimeFigureOut">
              <a:rPr lang="he-IL"/>
              <a:pPr>
                <a:defRPr/>
              </a:pPr>
              <a:t>כ"ה/תמוז/תשע"א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448EC8-855A-4004-BCE5-FD5AF6C9E9F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pic>
        <p:nvPicPr>
          <p:cNvPr id="1031" name="תמונה 5" descr="header2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7163" y="0"/>
            <a:ext cx="9553576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350" y="2924175"/>
            <a:ext cx="6697663" cy="92333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אסיפות רופאים</a:t>
            </a:r>
            <a:endParaRPr lang="he-IL" sz="5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4077072"/>
            <a:ext cx="3529012" cy="707886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25.7.11</a:t>
            </a:r>
            <a:endParaRPr lang="he-IL" sz="4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0" y="1772816"/>
            <a:ext cx="8785225" cy="4868862"/>
          </a:xfrm>
        </p:spPr>
        <p:txBody>
          <a:bodyPr/>
          <a:lstStyle/>
          <a:p>
            <a:pPr marL="533400" indent="-533400" algn="just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lvl="1" indent="-533400" eaLnBrk="1" hangingPunct="1">
              <a:spcBef>
                <a:spcPts val="0"/>
              </a:spcBef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תוספת שכר אקוטית א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' הקיימת כיום-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2375 ₪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למומחה (מתמחה – כמחצית מסכום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זה),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תיכנס לחישוב ערך יום ותשפיע על עבודה נוספת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e-IL" sz="2000" dirty="0" smtClean="0"/>
              <a:t>המשמעות </a:t>
            </a:r>
            <a:r>
              <a:rPr lang="he-IL" sz="2000" dirty="0" smtClean="0"/>
              <a:t>היא תוספת ממוצעת </a:t>
            </a:r>
            <a:r>
              <a:rPr lang="he-IL" sz="2000" dirty="0" smtClean="0"/>
              <a:t>בשיעור 12.5% </a:t>
            </a:r>
            <a:r>
              <a:rPr lang="he-IL" sz="2000" dirty="0" smtClean="0"/>
              <a:t>לרופא בחודש, כך שככל שהרופא עושה יותר עבודה </a:t>
            </a:r>
            <a:r>
              <a:rPr lang="he-IL" sz="2000" dirty="0" smtClean="0"/>
              <a:t>נוספת</a:t>
            </a:r>
            <a:r>
              <a:rPr lang="he-IL" sz="2000" smtClean="0"/>
              <a:t>, כן </a:t>
            </a:r>
            <a:r>
              <a:rPr lang="he-IL" sz="2000" dirty="0" smtClean="0"/>
              <a:t>"תורגש" יותר התוספת במשכורת.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he-IL" sz="2000" dirty="0" smtClean="0"/>
          </a:p>
          <a:p>
            <a:pPr marL="533400" indent="-533400" eaLnBrk="1" hangingPunct="1">
              <a:spcBef>
                <a:spcPts val="0"/>
              </a:spcBef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תוספת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שכר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חדשה למצוקה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ב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'- בגובה של כמחצית מתוספת השכר האקוטית א' –</a:t>
            </a:r>
            <a:r>
              <a:rPr lang="he-IL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1187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.5  ₪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(מתמחה – כמחצית מסכום זה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), תיכנס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לחישוב ערך יום ותשפיע על עבודה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נוספת</a:t>
            </a: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1125538"/>
            <a:ext cx="8496300" cy="719137"/>
          </a:xfrm>
        </p:spPr>
        <p:txBody>
          <a:bodyPr/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מקצועות במצוקה- המשך</a:t>
            </a:r>
            <a:endParaRPr lang="en-US" sz="4000" b="1" dirty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107950" y="1700213"/>
            <a:ext cx="8785225" cy="5157787"/>
          </a:xfrm>
        </p:spPr>
        <p:txBody>
          <a:bodyPr/>
          <a:lstStyle/>
          <a:p>
            <a:pPr marL="533400" indent="-533400" algn="just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1.5%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מעלות ההסכם ינותבו </a:t>
            </a:r>
            <a:r>
              <a:rPr lang="he-IL" sz="30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לקרנות מענקים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לרופאי הפריפריה ולמקצועות במצוקה	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533400" indent="-533400" algn="just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גובה המענק- 300,</a:t>
            </a:r>
            <a:r>
              <a:rPr lang="he-IL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₪ </a:t>
            </a: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179388" y="1125538"/>
            <a:ext cx="8496300" cy="1006475"/>
          </a:xfrm>
        </p:spPr>
        <p:txBody>
          <a:bodyPr/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מענקים לפריפריה ולמקצועות במצוקה</a:t>
            </a:r>
            <a:endParaRPr lang="en-US" sz="4000" b="1" dirty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250825" y="1844824"/>
            <a:ext cx="8713788" cy="4679801"/>
          </a:xfrm>
        </p:spPr>
        <p:txBody>
          <a:bodyPr/>
          <a:lstStyle/>
          <a:p>
            <a:pPr marL="533400" indent="-533400" eaLnBrk="1" hangingPunct="1">
              <a:buFont typeface="Arial" pitchFamily="34" charset="0"/>
              <a:buBlip>
                <a:blip r:embed="rId3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הוספת תקנים כדי להפחית מספר תורנויות מתמחים ל-6 (בשלב הראשון ל-8 תורנויות)- בפריפריה ולאחר מכן במרכז</a:t>
            </a: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3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שמירת כל הזכויות בקשר להסכם 1979 </a:t>
            </a:r>
          </a:p>
          <a:p>
            <a:pPr marL="533400" indent="-533400" eaLnBrk="1" hangingPunct="1">
              <a:buFont typeface="Arial" pitchFamily="34" charset="0"/>
              <a:buBlip>
                <a:blip r:embed="rId3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3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קביעת קנס כספי על המעסיק עבור כל תורנות שביעית ומעלה – תוספת של סכום שקלי שזהה ל – 50% מעלות התורנות כיום (600 ₪ על כל תורנות)</a:t>
            </a:r>
          </a:p>
          <a:p>
            <a:pPr marL="533400" indent="-533400" eaLnBrk="1" hangingPunct="1">
              <a:buFont typeface="Arial" pitchFamily="34" charset="0"/>
              <a:buBlip>
                <a:blip r:embed="rId3"/>
              </a:buBlip>
              <a:defRPr/>
            </a:pPr>
            <a:endParaRPr lang="en-US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1268413"/>
            <a:ext cx="8496300" cy="576262"/>
          </a:xfrm>
        </p:spPr>
        <p:txBody>
          <a:bodyPr/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מתמחים</a:t>
            </a:r>
            <a:endParaRPr lang="en-US" sz="4000" b="1" dirty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430213" y="2420888"/>
            <a:ext cx="8713787" cy="4437112"/>
          </a:xfrm>
        </p:spPr>
        <p:txBody>
          <a:bodyPr/>
          <a:lstStyle/>
          <a:p>
            <a:pPr marL="533400" indent="-533400" eaLnBrk="1" hangingPunct="1">
              <a:buFont typeface="Arial" pitchFamily="34" charset="0"/>
              <a:buBlip>
                <a:blip r:embed="rId3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ימי השתלמות בשנה בשכר מלא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3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השתתפות המעסיק בדמי רישום לכנס אחד בארץ בשנה וכנס אחד בחו"ל בו השתתף ובו הוצגה עבודה בה </a:t>
            </a:r>
            <a:r>
              <a:rPr lang="he-IL" sz="3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לקח חלק (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2000 דולר)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3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הסעות לפני ולאחר תורנות – יוכלו לנסוע בהסעות בי"ח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algn="just" eaLnBrk="1" hangingPunct="1">
              <a:buFont typeface="Arial" pitchFamily="34" charset="0"/>
              <a:buNone/>
              <a:defRPr/>
            </a:pPr>
            <a:endParaRPr lang="en-US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908720"/>
            <a:ext cx="8496300" cy="576262"/>
          </a:xfrm>
        </p:spPr>
        <p:txBody>
          <a:bodyPr/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מתמחים- המשך</a:t>
            </a:r>
            <a:endParaRPr lang="en-US" sz="4000" b="1" dirty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323528" y="1988840"/>
            <a:ext cx="8424863" cy="4653136"/>
          </a:xfrm>
        </p:spPr>
        <p:txBody>
          <a:bodyPr/>
          <a:lstStyle/>
          <a:p>
            <a:pPr marL="533400" indent="-533400" algn="just" eaLnBrk="1" hangingPunct="1">
              <a:buFont typeface="Arial" pitchFamily="34" charset="0"/>
              <a:buNone/>
              <a:defRPr/>
            </a:pPr>
            <a:endParaRPr lang="he-IL" sz="2800" u="sng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מתן תוספת פריפריה </a:t>
            </a:r>
            <a:r>
              <a:rPr lang="he-IL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אחוזית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לרופאים תחומיים	 (22.5% נוסף על 2.5%)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מתן תוספת מקצועות במצוקה לרופאים תחומיים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קידום דרגות (3א-3ד)	- עלייה ב-13% בשכר המשולב</a:t>
            </a: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endParaRPr lang="en-US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 ימי השתלמות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1268413"/>
            <a:ext cx="8496300" cy="1008062"/>
          </a:xfrm>
        </p:spPr>
        <p:txBody>
          <a:bodyPr anchor="ctr">
            <a:noAutofit/>
          </a:bodyPr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רופאים תחומיים</a:t>
            </a:r>
            <a:endParaRPr lang="en-US" sz="40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467544" y="1916832"/>
            <a:ext cx="8424863" cy="4653136"/>
          </a:xfrm>
        </p:spPr>
        <p:txBody>
          <a:bodyPr/>
          <a:lstStyle/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מתן תגמול בגין קריאה שלא בכוננות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מסלול קידום מקצועי- מנהלי שירות</a:t>
            </a:r>
            <a:r>
              <a:rPr lang="en-US" sz="36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6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600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ימי השתלמות-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CME</a:t>
            </a:r>
            <a:b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algn="just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תורנויות מומחים</a:t>
            </a:r>
          </a:p>
          <a:p>
            <a:pPr marL="533400" indent="-533400" algn="just" eaLnBrk="1" hangingPunct="1">
              <a:buNone/>
              <a:defRPr/>
            </a:pPr>
            <a:endParaRPr lang="he-IL" sz="2800" dirty="0" smtClean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179512" y="1268760"/>
            <a:ext cx="8496300" cy="792038"/>
          </a:xfrm>
        </p:spPr>
        <p:txBody>
          <a:bodyPr anchor="ctr">
            <a:noAutofit/>
          </a:bodyPr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8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רופאים מומחים</a:t>
            </a:r>
          </a:p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endParaRPr lang="en-US" sz="40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863600"/>
          </a:xfrm>
        </p:spPr>
        <p:txBody>
          <a:bodyPr/>
          <a:lstStyle/>
          <a:p>
            <a:pPr>
              <a:defRPr/>
            </a:pPr>
            <a:r>
              <a:rPr lang="he-IL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/>
            </a:r>
            <a:br>
              <a:rPr lang="he-IL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+mn-cs"/>
              </a:rPr>
              <a:t>מסלולי קידום מקצועי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+mn-cs"/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+mn-cs"/>
              </a:rPr>
            </a:br>
            <a:endParaRPr lang="he-IL" sz="40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533400" indent="-533400" algn="just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הקצאת מנהלי שירות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במתח דרגות 6-8</a:t>
            </a:r>
          </a:p>
          <a:p>
            <a:pPr marL="533400" indent="-533400" algn="just" eaLnBrk="1" hangingPunct="1">
              <a:buNone/>
              <a:defRPr/>
            </a:pPr>
            <a:endParaRPr lang="he-IL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מנהלי שירות יקבלו תגמול שווה ערך ל-30 כוננויות-על בתעריף מחצית מתעריף כוננות-על של מנהל מחלקה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algn="just" eaLnBrk="1" hangingPunct="1">
              <a:buBlip>
                <a:blip r:embed="rId2"/>
              </a:buBlip>
              <a:defRPr/>
            </a:pP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כמות מנהלי השירות: </a:t>
            </a:r>
            <a:r>
              <a:rPr lang="he-IL" dirty="0" smtClean="0"/>
              <a:t>במחלוקת</a:t>
            </a:r>
          </a:p>
          <a:p>
            <a:pPr marL="533400" indent="-533400" algn="just" eaLnBrk="1" hangingPunct="1">
              <a:buNone/>
              <a:defRPr/>
            </a:pPr>
            <a:endParaRPr lang="he-I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1268413"/>
            <a:ext cx="8496300" cy="1008062"/>
          </a:xfrm>
        </p:spPr>
        <p:txBody>
          <a:bodyPr anchor="ctr">
            <a:noAutofit/>
          </a:bodyPr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CME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825" y="2060575"/>
            <a:ext cx="8569325" cy="5170646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buFontTx/>
              <a:buBlip>
                <a:blip r:embed="rId2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>
              <a:buFontTx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שמירת שכר בעת יציאה ל-8 ימי השתלמות בשנה. צבירה של עד 60 יום.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/>
            </a:r>
            <a:b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</a:br>
            <a:endParaRPr lang="he-IL" sz="3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>
              <a:buFontTx/>
              <a:buBlip>
                <a:blip r:embed="rId2"/>
              </a:buBlip>
              <a:defRPr/>
            </a:pPr>
            <a:r>
              <a:rPr lang="he-IL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הימים שייצברו ישולמו לפי ערך מילואים (כולל עבודה נוספת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)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>
              <a:buFontTx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בימים שייוותרו מעבר ל-60 ימים שנצברו, ניתן לעשות שימוש לצורך יציאה ל-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Fellowship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he-IL" sz="3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he-IL" sz="3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358775" y="908720"/>
            <a:ext cx="8785225" cy="5949280"/>
          </a:xfrm>
        </p:spPr>
        <p:txBody>
          <a:bodyPr/>
          <a:lstStyle/>
          <a:p>
            <a:pPr marL="533400" indent="-533400" algn="just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יחוייב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לפי צרכי המחלקה לעד  1-2 תורנויות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–חצי	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(מ-16:00 עד 23:00 ביום חול) ועד 1-2 תורנויות מלאות, זאת במידה שלא סיים התמחות ב- 3 שנים האחרונות (בה ביצע מעל 6 תורנויות)</a:t>
            </a: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הסכמה על הגבלת גיל וותק של המומחה- עד 5 שנים (לתורנות מלאה בלבד) ולא מעל גיל 47 המוקדם מביניהם</a:t>
            </a: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התעריף – עד לתורנות הרביעית – 140%, מהתורנות החמישית - 160%. התגמול על לתורנות חצי- תעריף של 120%.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836613"/>
            <a:ext cx="8496300" cy="648171"/>
          </a:xfrm>
        </p:spPr>
        <p:txBody>
          <a:bodyPr anchor="ctr">
            <a:noAutofit/>
          </a:bodyPr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תורנות מומחים</a:t>
            </a:r>
            <a:endParaRPr lang="en-US" sz="40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1196975"/>
            <a:ext cx="8496300" cy="1008063"/>
          </a:xfrm>
        </p:spPr>
        <p:txBody>
          <a:bodyPr anchor="ctr">
            <a:noAutofit/>
          </a:bodyPr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מנהלים- שכר בעת היעדרות</a:t>
            </a:r>
            <a:endParaRPr lang="en-US" sz="40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825" y="2565400"/>
            <a:ext cx="8569325" cy="153888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שמירת כוננויות-על בעת יציאה להשתלמות </a:t>
            </a:r>
          </a:p>
          <a:p>
            <a:pPr algn="ctr">
              <a:defRPr/>
            </a:pPr>
            <a:r>
              <a:rPr lang="he-IL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(עד 22 יום בשנה)</a:t>
            </a:r>
            <a:endParaRPr lang="he-IL" sz="3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he-IL" sz="3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204864"/>
            <a:ext cx="6697663" cy="30469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בחודש יולי 2011 הוצג מתווה הסכם קיבוצי עם המעסיקים שהחל להתגבש אך לא הגיע לכלל הבשלה</a:t>
            </a:r>
            <a:endParaRPr lang="he-IL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he-IL" sz="3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1628775"/>
            <a:ext cx="8496300" cy="1008063"/>
          </a:xfrm>
        </p:spPr>
        <p:txBody>
          <a:bodyPr anchor="ctr">
            <a:noAutofit/>
          </a:bodyPr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תנאים סוציאליים</a:t>
            </a:r>
            <a:endParaRPr lang="en-US" sz="40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564904"/>
            <a:ext cx="7632700" cy="378565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/>
            </a:r>
            <a:b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</a:br>
            <a:endParaRPr lang="he-IL" sz="3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>
              <a:buFontTx/>
              <a:buBlip>
                <a:blip r:embed="rId2"/>
              </a:buBlip>
              <a:defRPr/>
            </a:pPr>
            <a:r>
              <a:rPr lang="he-IL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חישוב ימי מחלה לפנסיה צוברת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/>
            </a:r>
            <a:b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</a:br>
            <a:endParaRPr lang="he-IL" sz="3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>
              <a:buFontTx/>
              <a:buBlip>
                <a:blip r:embed="rId2"/>
              </a:buBlip>
              <a:defRPr/>
            </a:pPr>
            <a:r>
              <a:rPr lang="he-IL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העלאת אחוז ההפרשות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הפנסיוניות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>
              <a:buFontTx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השתתפות בתשלום מעונות</a:t>
            </a:r>
            <a:endParaRPr lang="he-IL" sz="3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>
              <a:defRPr/>
            </a:pPr>
            <a:endParaRPr lang="he-IL" sz="3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1628775"/>
            <a:ext cx="8496300" cy="1008063"/>
          </a:xfrm>
        </p:spPr>
        <p:txBody>
          <a:bodyPr anchor="ctr">
            <a:noAutofit/>
          </a:bodyPr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גמלאים</a:t>
            </a:r>
            <a:endParaRPr lang="en-US" sz="40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313" y="2781300"/>
            <a:ext cx="8351837" cy="240065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buFontTx/>
              <a:buBlip>
                <a:blip r:embed="rId2"/>
              </a:buBlip>
              <a:defRPr/>
            </a:pPr>
            <a:endParaRPr lang="he-IL" sz="3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>
              <a:defRPr/>
            </a:pPr>
            <a:r>
              <a:rPr lang="he-IL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הקמת קרן לעזרה הדדית לרופאים גמלאים אשר קצבת הפנסיה שלהם נמוכה משכר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המינימום- </a:t>
            </a:r>
            <a:r>
              <a:rPr lang="he-IL" sz="3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טרם נמצא פתרון משפטי</a:t>
            </a:r>
            <a:endParaRPr lang="he-IL" sz="3000" u="sng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>
              <a:defRPr/>
            </a:pPr>
            <a:endParaRPr lang="he-IL" sz="3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29600" cy="647849"/>
          </a:xfrm>
        </p:spPr>
        <p:txBody>
          <a:bodyPr/>
          <a:lstStyle/>
          <a:p>
            <a:pPr marL="265113" indent="-265113" eaLnBrk="1" hangingPunct="1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+mn-cs"/>
              </a:rPr>
              <a:t>רופאים תחת קרינה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288" y="2060848"/>
            <a:ext cx="8229600" cy="4105002"/>
          </a:xfrm>
        </p:spPr>
        <p:txBody>
          <a:bodyPr anchor="ctr">
            <a:noAutofit/>
          </a:bodyPr>
          <a:lstStyle/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Blip>
                <a:blip r:embed="rId2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Blip>
                <a:blip r:embed="rId2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Blip>
                <a:blip r:embed="rId2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הכרה בקבוצות רופאים נוספות כעובדים תחת קרינה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כל רופא שניצל מחצית מימי החופשה יקבל עוד 10 ימי חופשה ("חופשת קרינה" שיוכל לנצל באותה שנה)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/>
              <a:t>מחלוקת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בנוגע לקבוצות הרופאים שייכללו בהסדר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Blip>
                <a:blip r:embed="rId2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Blip>
                <a:blip r:embed="rId2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Blip>
                <a:blip r:embed="rId2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endParaRPr lang="he-IL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endParaRPr lang="he-IL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5113" indent="-265113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251521" y="1556792"/>
            <a:ext cx="8892480" cy="5013002"/>
          </a:xfrm>
        </p:spPr>
        <p:txBody>
          <a:bodyPr/>
          <a:lstStyle/>
          <a:p>
            <a:pPr marL="533400" indent="-533400" eaLnBrk="1" hangingPunct="1"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התאמה לצרכי העבודה של הרופא- יציאה בתפקיד/ פעילות באישור מנהל המחלקה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ירידה במספר שעות שבועיות- 5 ימי עבודה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שבוע עבודה גמיש (ניתן לבצע פרקטיקה פרטית מחוץ לשעות הקבועות)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תשלום על שעות נוספות כמתחייב מחוק שעות עבודה ומנוחה (לא ניתן לחייב הרופא בשעות נוספות)</a:t>
            </a:r>
          </a:p>
          <a:p>
            <a:pPr marL="533400" indent="-533400" eaLnBrk="1" hangingPunct="1">
              <a:buNone/>
              <a:defRPr/>
            </a:pP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528" y="836712"/>
            <a:ext cx="8496300" cy="1008062"/>
          </a:xfrm>
        </p:spPr>
        <p:txBody>
          <a:bodyPr anchor="ctr">
            <a:noAutofit/>
          </a:bodyPr>
          <a:lstStyle/>
          <a:p>
            <a:pPr marL="533400" indent="-533400" algn="ctr" eaLnBrk="1" hangingPunct="1"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המתווה שנדון </a:t>
            </a: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בנושא דיווח נוכחות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251521" y="1988840"/>
            <a:ext cx="8892480" cy="4580954"/>
          </a:xfrm>
        </p:spPr>
        <p:txBody>
          <a:bodyPr/>
          <a:lstStyle/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אמצעי להבטחת הליכה הביתה לאחר 24 שעות עבודה רצופות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אמצעי לדיווח באמצעות אפליקציה- לאו דווקא החתמת שעון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528" y="836712"/>
            <a:ext cx="8496300" cy="1008062"/>
          </a:xfrm>
        </p:spPr>
        <p:txBody>
          <a:bodyPr anchor="ctr">
            <a:noAutofit/>
          </a:bodyPr>
          <a:lstStyle/>
          <a:p>
            <a:pPr marL="533400" indent="-533400" algn="ctr" eaLnBrk="1" hangingPunct="1"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המתווה שנדון </a:t>
            </a: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בנושא דיווח נוכחות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780928"/>
            <a:ext cx="6697663" cy="1200329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תודה</a:t>
            </a:r>
            <a:endParaRPr lang="he-IL" sz="7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539750" y="2205038"/>
            <a:ext cx="8424863" cy="4652962"/>
          </a:xfrm>
        </p:spPr>
        <p:txBody>
          <a:bodyPr/>
          <a:lstStyle/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מסגרת עלות ההסכם לא סוכמה- פער בין הצעת האוצר ודרישת </a:t>
            </a:r>
            <a:r>
              <a:rPr lang="he-IL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הר"י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תקופת ההסכם נותרה במחלוקת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פריסת העלות לא סוכמה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הצדדים לא הסכימו על מספר התקנים שיתווספו למערכת דרך ההסכם</a:t>
            </a: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528" y="1124744"/>
            <a:ext cx="8496300" cy="1008062"/>
          </a:xfrm>
        </p:spPr>
        <p:txBody>
          <a:bodyPr anchor="ctr">
            <a:noAutofit/>
          </a:bodyPr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נקודות המחלוקת העיקריות בין הצדדים</a:t>
            </a:r>
            <a:endParaRPr lang="en-US" sz="40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395536" y="1628800"/>
            <a:ext cx="8424863" cy="5229200"/>
          </a:xfrm>
        </p:spPr>
        <p:txBody>
          <a:bodyPr/>
          <a:lstStyle/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דיווח 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נוכחות- סוגיות רבות הנגזרות מהכנסתו של אמצעי דיווח נוכחות לעבודת הרופאים טרם נפתרו בין הצדדים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תאגידי בריאות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ביטוח אחריות מקצועית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יום מנוחה שבועי- במידה ולא יוסכם, תוגש תביעה</a:t>
            </a: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528" y="1124744"/>
            <a:ext cx="8496300" cy="1008062"/>
          </a:xfrm>
        </p:spPr>
        <p:txBody>
          <a:bodyPr anchor="ctr">
            <a:noAutofit/>
          </a:bodyPr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נושאים שנויים במחלוקת המצויים בדיון  </a:t>
            </a:r>
            <a:endParaRPr lang="en-US" sz="40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204864"/>
            <a:ext cx="6697663" cy="10156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עיקרי המתווה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467544" y="1988840"/>
            <a:ext cx="8424863" cy="4869160"/>
          </a:xfrm>
        </p:spPr>
        <p:txBody>
          <a:bodyPr/>
          <a:lstStyle/>
          <a:p>
            <a:pPr marL="533400" indent="-533400" algn="ctr" eaLnBrk="1" hangingPunct="1">
              <a:buNone/>
              <a:defRPr/>
            </a:pPr>
            <a:r>
              <a:rPr lang="he-IL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מאחר ומסגרת העלות אינה סגורה, התוספת הרוחבית עדיין לא סוכמה</a:t>
            </a:r>
          </a:p>
          <a:p>
            <a:pPr marL="933450" lvl="1" indent="-533400" algn="ctr" eaLnBrk="1" hangingPunct="1">
              <a:buNone/>
              <a:defRPr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e-IL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הדרישה שלנו עומדת על תוספת רוחבית לכלל הרופאים שלא תפחת מ-</a:t>
            </a:r>
          </a:p>
          <a:p>
            <a:pPr marL="933450" lvl="1" indent="-533400" algn="ctr" eaLnBrk="1" hangingPunct="1">
              <a:buNone/>
              <a:defRPr/>
            </a:pPr>
            <a:r>
              <a:rPr lang="he-IL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e-IL" sz="3600" dirty="0" smtClean="0"/>
              <a:t>24% לכל הרופאים</a:t>
            </a:r>
          </a:p>
          <a:p>
            <a:pPr marL="933450" lvl="1" indent="-533400" algn="ctr" eaLnBrk="1" hangingPunct="1">
              <a:buNone/>
              <a:defRPr/>
            </a:pPr>
            <a:r>
              <a:rPr lang="he-I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(עיקר השפעת העלאת שכר השעה היא על עבודה נוספת)</a:t>
            </a: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908720"/>
            <a:ext cx="8496300" cy="1008062"/>
          </a:xfrm>
        </p:spPr>
        <p:txBody>
          <a:bodyPr anchor="ctr">
            <a:noAutofit/>
          </a:bodyPr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העלאת שכר השעה ב-50%</a:t>
            </a:r>
            <a:endParaRPr lang="en-US" sz="4000" b="1" dirty="0" smtClean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0" y="1988840"/>
            <a:ext cx="8785225" cy="4608512"/>
          </a:xfrm>
        </p:spPr>
        <p:txBody>
          <a:bodyPr/>
          <a:lstStyle/>
          <a:p>
            <a:pPr marL="533400" indent="-533400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תינתן תוספת תקנים למערכת בהסכם קיבוצי	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algn="just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125 תקנים מתוכם יינתנו למתמחים לצורך הגבלת מס' תורנויות. החישוב ייעשה בשיתוף עם </a:t>
            </a:r>
            <a:r>
              <a:rPr lang="he-IL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הר"י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ויוקצה לכל בי"ח בנפרד</a:t>
            </a:r>
          </a:p>
          <a:p>
            <a:pPr marL="533400" indent="-533400" algn="just" eaLnBrk="1" hangingPunct="1">
              <a:buNone/>
              <a:defRPr/>
            </a:pPr>
            <a:endParaRPr lang="en-US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algn="just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טרם סוכם על יתרת התקנים. דרישת </a:t>
            </a:r>
            <a:r>
              <a:rPr lang="he-IL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הר"י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- 1000 תקנים (לא כולל 200 תקנים שיוקצו כתוצאה מתוספת מיטות למערכת)</a:t>
            </a:r>
            <a:endParaRPr lang="en-US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algn="just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buFont typeface="Arial" pitchFamily="34" charset="0"/>
              <a:buNone/>
              <a:defRPr/>
            </a:pPr>
            <a:endParaRPr lang="he-IL" sz="3000" u="sng" dirty="0" smtClean="0">
              <a:solidFill>
                <a:schemeClr val="tx2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1125538"/>
            <a:ext cx="8496300" cy="1008062"/>
          </a:xfrm>
        </p:spPr>
        <p:txBody>
          <a:bodyPr/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תקינה</a:t>
            </a:r>
            <a:endParaRPr lang="en-US" sz="4000" b="1" dirty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107950" y="1700213"/>
            <a:ext cx="8785225" cy="5157787"/>
          </a:xfrm>
        </p:spPr>
        <p:txBody>
          <a:bodyPr/>
          <a:lstStyle/>
          <a:p>
            <a:pPr marL="533400" indent="-533400" algn="just" eaLnBrk="1" hangingPunct="1">
              <a:buFont typeface="Arial" pitchFamily="34" charset="0"/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algn="just" eaLnBrk="1" hangingPunct="1"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הגדלת התוספת </a:t>
            </a:r>
            <a:r>
              <a:rPr lang="he-IL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האחוזית</a:t>
            </a: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לרופאי הפריפריה כך שישתכרו 20% יותר מרופא במרכז אשר מבצע את אותו היקף עבודה</a:t>
            </a:r>
          </a:p>
          <a:p>
            <a:pPr marL="533400" indent="-533400" eaLnBrk="1" hangingPunct="1"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179388" y="1125538"/>
            <a:ext cx="8496300" cy="1006475"/>
          </a:xfrm>
        </p:spPr>
        <p:txBody>
          <a:bodyPr/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פריפריה</a:t>
            </a:r>
            <a:endParaRPr lang="en-US" sz="4000" b="1" dirty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מציין מיקום טקסט 1"/>
          <p:cNvSpPr>
            <a:spLocks noGrp="1"/>
          </p:cNvSpPr>
          <p:nvPr>
            <p:ph type="body" sz="quarter" idx="4294967295"/>
          </p:nvPr>
        </p:nvSpPr>
        <p:spPr>
          <a:xfrm>
            <a:off x="107950" y="1989138"/>
            <a:ext cx="8785225" cy="4868862"/>
          </a:xfrm>
        </p:spPr>
        <p:txBody>
          <a:bodyPr/>
          <a:lstStyle/>
          <a:p>
            <a:pPr marL="533400" indent="-533400" eaLnBrk="1" hangingPunct="1">
              <a:spcBef>
                <a:spcPts val="0"/>
              </a:spcBef>
              <a:buFont typeface="Arial" pitchFamily="34" charset="0"/>
              <a:buBlip>
                <a:blip r:embed="rId2"/>
              </a:buBlip>
              <a:defRPr/>
            </a:pPr>
            <a:r>
              <a:rPr lang="he-IL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הסכמה בנוגע לרשימת המקצועות במצוקה שזכאים לתוספת-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33450" lvl="1" indent="-533400" eaLnBrk="1" hangingPunct="1">
              <a:spcBef>
                <a:spcPts val="0"/>
              </a:spcBef>
              <a:buFont typeface="Arial" pitchFamily="34" charset="0"/>
              <a:buBlip>
                <a:blip r:embed="rId2"/>
              </a:buBlip>
              <a:defRPr/>
            </a:pPr>
            <a:r>
              <a:rPr lang="he-IL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רשימה א'- מצוקה אקוטית- הרדמה, טיפול נמרץ כללי, טיפול נמרץ ילדים, טיפול נמרץ לב, </a:t>
            </a:r>
            <a:r>
              <a:rPr lang="he-IL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ניאונטולוגיה</a:t>
            </a:r>
            <a:r>
              <a:rPr lang="he-IL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he-IL" sz="2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33450" lvl="1" indent="-533400" algn="just" eaLnBrk="1" hangingPunct="1">
              <a:spcBef>
                <a:spcPts val="0"/>
              </a:spcBef>
              <a:buFont typeface="Arial" pitchFamily="34" charset="0"/>
              <a:buBlip>
                <a:blip r:embed="rId2"/>
              </a:buBlip>
              <a:defRPr/>
            </a:pPr>
            <a:r>
              <a:rPr lang="he-IL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רשימה ב'- רפואה פנימית, פתולוגיה, גריאטריה, שיקום, רפואה דחופה, כירורגיה, </a:t>
            </a:r>
            <a:r>
              <a:rPr lang="he-IL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פסיכיאטריית</a:t>
            </a:r>
            <a:r>
              <a:rPr lang="he-IL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הילד והמתבגר, המטולוגיה- אונקולוגית ילדים, רפואה גרעינית</a:t>
            </a:r>
          </a:p>
          <a:p>
            <a:pPr marL="533400" indent="-533400" eaLnBrk="1" hangingPunct="1">
              <a:spcBef>
                <a:spcPts val="0"/>
              </a:spcBef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algn="just" eaLnBrk="1" hangingPunct="1">
              <a:spcBef>
                <a:spcPts val="0"/>
              </a:spcBef>
              <a:buNone/>
              <a:defRPr/>
            </a:pPr>
            <a:endParaRPr lang="he-IL" sz="3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23850" y="1125538"/>
            <a:ext cx="8496300" cy="719137"/>
          </a:xfrm>
        </p:spPr>
        <p:txBody>
          <a:bodyPr/>
          <a:lstStyle/>
          <a:p>
            <a:pPr marL="265113" indent="-265113" algn="ctr" eaLnBrk="1" hangingPunct="1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he-IL" sz="40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</a:rPr>
              <a:t>מקצועות במצוקה</a:t>
            </a:r>
            <a:endParaRPr lang="en-US" sz="4000" b="1" dirty="0"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351</Words>
  <Application>Microsoft Office PowerPoint</Application>
  <PresentationFormat>‫הצגה על המסך (4:3)</PresentationFormat>
  <Paragraphs>115</Paragraphs>
  <Slides>25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26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 מסלולי קידום מקצועי </vt:lpstr>
      <vt:lpstr>שקופית 17</vt:lpstr>
      <vt:lpstr>שקופית 18</vt:lpstr>
      <vt:lpstr>שקופית 19</vt:lpstr>
      <vt:lpstr>שקופית 20</vt:lpstr>
      <vt:lpstr>שקופית 21</vt:lpstr>
      <vt:lpstr>רופאים תחת קרינה</vt:lpstr>
      <vt:lpstr>שקופית 23</vt:lpstr>
      <vt:lpstr>שקופית 24</vt:lpstr>
      <vt:lpstr>שקופית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מאבק להצלת הרפואה הציבורית</dc:title>
  <dc:creator>Efrat Ben-Avraham</dc:creator>
  <cp:lastModifiedBy>efratb</cp:lastModifiedBy>
  <cp:revision>283</cp:revision>
  <dcterms:created xsi:type="dcterms:W3CDTF">2011-03-30T11:14:48Z</dcterms:created>
  <dcterms:modified xsi:type="dcterms:W3CDTF">2011-07-27T07:57:06Z</dcterms:modified>
</cp:coreProperties>
</file>